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931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 Xinmeng" initials="YX" lastIdx="1" clrIdx="0">
    <p:extLst>
      <p:ext uri="{19B8F6BF-5375-455C-9EA6-DF929625EA0E}">
        <p15:presenceInfo xmlns:p15="http://schemas.microsoft.com/office/powerpoint/2012/main" userId="66452b120ebebe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A9C8"/>
    <a:srgbClr val="33B8CC"/>
    <a:srgbClr val="154471"/>
    <a:srgbClr val="133B60"/>
    <a:srgbClr val="113453"/>
    <a:srgbClr val="103556"/>
    <a:srgbClr val="0B253C"/>
    <a:srgbClr val="0A2033"/>
    <a:srgbClr val="1C6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68A4-AA4B-4B80-A996-9DCC1B6E1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6A242-E8A6-4390-A729-DB45E275F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C167A-C98A-4ECE-AC8B-A2B22F06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19B6-F171-4185-91C4-4BF09C4C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C7E0-BB4B-4011-BE23-76C68DD2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1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1E8B-27F3-4F91-A1E6-6292DC98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FA5D8-02BD-48F3-B963-2CA4EFD8E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9BC10-C5EC-47F0-9190-75A9CC56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3221F-824C-449B-A391-1BE7BA81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25A3E-AC4D-4482-AE9C-BDDC695E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9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FB915-83F5-43E6-95E9-106E9E16E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2E872-F86E-4C15-A97B-4992DF734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73ABA-C6F7-4F41-AFC4-3C67C62B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B8C4-2A67-4829-B8E1-2F13FCA73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3C223-DAEE-4993-B9A5-461E3060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7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0B14-0FB7-4377-8161-D1F29D98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9D574-717D-4DD1-829D-3F2DB3BA9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D9355-CF42-4BD1-B7AE-10582AA3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86025-449D-4C1F-BBA7-FC344035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31DC5-7F91-4638-818E-1570B66F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ACFF-13E3-4D94-ABFB-DA2DDB73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308B-4EDD-4BA0-8DAF-B717D74FA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D119-9D22-4864-8ED3-BE6AD90F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5A001-B8F6-42AA-B7F8-6418C76E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D0299-0A2C-4C0F-94FA-93899363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4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E1BE-9858-4138-A18A-C0ABCA31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9CBD-71DC-43F6-A46A-CA0914317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50B6E-ECDA-46B6-89D8-8175AFBBE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B5BD3-84C3-49D6-8190-F422B0FDF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084F4-9AD9-4972-AA1B-D84965B1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412E8-0608-4FC2-9DFD-C6096B11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01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8153-0375-46F1-9FB7-EA016ECA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F8E3A-77EE-4F65-9BF1-A5DF5ED67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EB164-A51E-42CC-8DC4-4582E2DB4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4EC4E-65B0-4305-BA3B-91ADB335D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BAFCA-7118-4ECC-A1A4-C3DCAE86B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5F3F3-592C-4E8E-A0C7-C9C4D774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937AC-4CD2-4301-A6FE-03B0D44E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D4EFF-BF70-44C5-9A81-E6206071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6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D7E2-3AE0-4918-A193-36F172D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0F97B6-4067-408B-8232-7277194C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5B3A5-21AB-4337-9FE6-C6A9689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00080-3921-422C-B75C-D4E11CB6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1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7C6B87-E4D0-4BC4-A2BB-7E45A9A8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89E88-A3CB-4EEF-9D22-E490FCFC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BB4C1-E6ED-4EB6-AAF3-8C660FC8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CC06-6D21-4B21-B34A-98B29EB1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9757-9D79-4169-8385-7E365108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4C30C-77C7-4AA9-BF13-CC6EB5FC6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2DE23-CF48-4C38-BC76-15ACD4BC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2368B-CFA9-4314-9F09-301CC048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35910-6D87-4A47-B55D-FB44EE94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95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F425-8F0A-4ABA-8FBE-903CB2EA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25EBA-B93B-4FC6-AF93-4B97E077F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FB0FC-8CD2-495F-B036-7B1F69A90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5B58B-A6A4-4BED-85FB-99AD9CE45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37C81-84C3-48C3-9390-48271E44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7D653-CBA6-409B-9DD2-468C827D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3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11ED8-9F16-4D5D-A950-08B6EBB9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36897-BF3F-49E2-8484-5E16F6714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BA67F-21B6-44CB-A160-6089A70D3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A34D-6F1C-4F43-A49C-1CAB938CB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52901-945C-45CD-945B-86FB56120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7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6ADFC31-0DC5-4E47-B94A-77A8013A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205D08-E811-4FA9-B48C-46989278234A}"/>
              </a:ext>
            </a:extLst>
          </p:cNvPr>
          <p:cNvSpPr/>
          <p:nvPr/>
        </p:nvSpPr>
        <p:spPr>
          <a:xfrm>
            <a:off x="1338286" y="1413769"/>
            <a:ext cx="9515426" cy="403046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AE960-8E3F-4CD4-BB9B-E6F536D19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752" y="2006353"/>
            <a:ext cx="9389617" cy="2200181"/>
          </a:xfrm>
        </p:spPr>
        <p:txBody>
          <a:bodyPr>
            <a:normAutofit/>
          </a:bodyPr>
          <a:lstStyle/>
          <a:p>
            <a:r>
              <a:rPr lang="en-SG" sz="4800" dirty="0">
                <a:solidFill>
                  <a:schemeClr val="bg1"/>
                </a:solidFill>
                <a:latin typeface="Century" panose="02040604050505020304" pitchFamily="18" charset="0"/>
                <a:cs typeface="Segoe UI Semibold" panose="020B0702040204020203" pitchFamily="34" charset="0"/>
              </a:rPr>
              <a:t>Detection of structural edges in photographic images of rooms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8D9AA-D324-466E-A21B-268E721A5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481082"/>
            <a:ext cx="8655200" cy="457201"/>
          </a:xfrm>
          <a:noFill/>
        </p:spPr>
        <p:txBody>
          <a:bodyPr>
            <a:normAutofit/>
          </a:bodyPr>
          <a:lstStyle/>
          <a:p>
            <a:r>
              <a:rPr lang="en-SG" sz="2400" dirty="0">
                <a:solidFill>
                  <a:schemeClr val="bg1"/>
                </a:solidFill>
                <a:latin typeface="Century" panose="020406040505050203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Yao Xin Meng (U1621203D)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9751D1-7D6E-42FF-B2F7-AD8AC57E3241}"/>
              </a:ext>
            </a:extLst>
          </p:cNvPr>
          <p:cNvCxnSpPr/>
          <p:nvPr/>
        </p:nvCxnSpPr>
        <p:spPr>
          <a:xfrm>
            <a:off x="2947386" y="4367813"/>
            <a:ext cx="639192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187AAC0-B23A-4FF0-8DA4-D4D0C7FF1437}"/>
              </a:ext>
            </a:extLst>
          </p:cNvPr>
          <p:cNvSpPr/>
          <p:nvPr/>
        </p:nvSpPr>
        <p:spPr>
          <a:xfrm>
            <a:off x="-643101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CAB5A-0334-45AF-AA2D-1CBFCA3365A9}"/>
              </a:ext>
            </a:extLst>
          </p:cNvPr>
          <p:cNvSpPr/>
          <p:nvPr/>
        </p:nvSpPr>
        <p:spPr>
          <a:xfrm>
            <a:off x="-988741" y="0"/>
            <a:ext cx="177553" cy="6858000"/>
          </a:xfrm>
          <a:prstGeom prst="rect">
            <a:avLst/>
          </a:prstGeom>
          <a:solidFill>
            <a:srgbClr val="0A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5DD00C-A8E2-4A2B-A50A-9530133E7022}"/>
              </a:ext>
            </a:extLst>
          </p:cNvPr>
          <p:cNvSpPr/>
          <p:nvPr/>
        </p:nvSpPr>
        <p:spPr>
          <a:xfrm>
            <a:off x="-815921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BFC647-807F-4401-B96D-F87C8C7D4586}"/>
              </a:ext>
            </a:extLst>
          </p:cNvPr>
          <p:cNvSpPr/>
          <p:nvPr/>
        </p:nvSpPr>
        <p:spPr>
          <a:xfrm>
            <a:off x="-466136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20209F-0B0C-4363-869B-A5EAB63905ED}"/>
              </a:ext>
            </a:extLst>
          </p:cNvPr>
          <p:cNvSpPr/>
          <p:nvPr/>
        </p:nvSpPr>
        <p:spPr>
          <a:xfrm>
            <a:off x="-321845" y="0"/>
            <a:ext cx="177553" cy="6858000"/>
          </a:xfrm>
          <a:prstGeom prst="rect">
            <a:avLst/>
          </a:prstGeom>
          <a:solidFill>
            <a:srgbClr val="2EA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759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</a:t>
            </a:r>
            <a:r>
              <a:rPr lang="en-SG" sz="4000" dirty="0" err="1">
                <a:latin typeface="Century" panose="02040604050505020304" pitchFamily="18" charset="0"/>
              </a:rPr>
              <a:t>DenseNet</a:t>
            </a:r>
            <a:endParaRPr lang="en-SG" sz="4000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50041" cy="442602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 err="1">
                <a:latin typeface="Century" panose="02040604050505020304" pitchFamily="18" charset="0"/>
              </a:rPr>
              <a:t>DenseNet</a:t>
            </a:r>
            <a:r>
              <a:rPr lang="en-SG" sz="2400" dirty="0">
                <a:latin typeface="Century" panose="02040604050505020304" pitchFamily="18" charset="0"/>
              </a:rPr>
              <a:t> is similar to U-net in many ways, but the main difference is that its building block is the Dense Block (DB)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DB concatenates each input with the output of the next layer and concatenates the outputs of all 4 layers together at the end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5A1B01-D6ED-4A0B-9AB2-B3CC01DB1215}"/>
              </a:ext>
            </a:extLst>
          </p:cNvPr>
          <p:cNvGrpSpPr/>
          <p:nvPr/>
        </p:nvGrpSpPr>
        <p:grpSpPr>
          <a:xfrm>
            <a:off x="6240592" y="1601911"/>
            <a:ext cx="5113208" cy="4691148"/>
            <a:chOff x="5184893" y="1601911"/>
            <a:chExt cx="5113208" cy="4691148"/>
          </a:xfrm>
        </p:grpSpPr>
        <p:pic>
          <p:nvPicPr>
            <p:cNvPr id="8" name="Picture 7" descr="arch_fcnet">
              <a:extLst>
                <a:ext uri="{FF2B5EF4-FFF2-40B4-BE49-F238E27FC236}">
                  <a16:creationId xmlns:a16="http://schemas.microsoft.com/office/drawing/2014/main" id="{864C4BF1-6595-43BA-B88B-84C66EBD9DC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r="15917"/>
            <a:stretch/>
          </p:blipFill>
          <p:spPr bwMode="auto">
            <a:xfrm>
              <a:off x="5184893" y="1601911"/>
              <a:ext cx="2965959" cy="4691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DFCC0F-F511-48BF-9A47-1A8A5721DED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6" t="6697" r="18272"/>
            <a:stretch/>
          </p:blipFill>
          <p:spPr>
            <a:xfrm>
              <a:off x="8824407" y="2164897"/>
              <a:ext cx="1473694" cy="318516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C09088D-4BCA-42A5-9011-D43B7C3AB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6738" y="2652686"/>
              <a:ext cx="1074198" cy="9368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3BAC05-9882-491B-9E16-CDA5C6AE6EBB}"/>
                </a:ext>
              </a:extLst>
            </p:cNvPr>
            <p:cNvCxnSpPr>
              <a:cxnSpLocks/>
            </p:cNvCxnSpPr>
            <p:nvPr/>
          </p:nvCxnSpPr>
          <p:spPr>
            <a:xfrm>
              <a:off x="7856738" y="4047002"/>
              <a:ext cx="1074198" cy="8623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CF35017-204E-43AF-B689-B92D6C995CF8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789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5776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Transfer learning refers to using a pre-trained model with only the last few layers modified, so that training can be done much faster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This project uses FCN-RESNET101 as the pre-trained model, which in turn uses ResNet-101 as the backbone.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3E1C3-89E2-424B-A678-D93D4A72E2A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" b="4386"/>
          <a:stretch/>
        </p:blipFill>
        <p:spPr>
          <a:xfrm>
            <a:off x="6158146" y="3607631"/>
            <a:ext cx="5005046" cy="2885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137E8-7C0F-409D-BBB8-F7C9DEBC8DB9}"/>
              </a:ext>
            </a:extLst>
          </p:cNvPr>
          <p:cNvSpPr txBox="1"/>
          <p:nvPr/>
        </p:nvSpPr>
        <p:spPr>
          <a:xfrm>
            <a:off x="838200" y="3753095"/>
            <a:ext cx="5420557" cy="13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400" indent="-2304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SG" sz="2400" dirty="0">
                <a:latin typeface="Century" panose="02040604050505020304" pitchFamily="18" charset="0"/>
              </a:rPr>
              <a:t>The model was pretrained on a subset of the Common Objects in Context (COCO) 2017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52973-0049-4DCF-8F3E-2828901422C6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762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Main Libraries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E3DD846-4E52-427C-AAEF-29375DE42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900798"/>
              </p:ext>
            </p:extLst>
          </p:nvPr>
        </p:nvGraphicFramePr>
        <p:xfrm>
          <a:off x="1064210" y="1834503"/>
          <a:ext cx="10063580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31790">
                  <a:extLst>
                    <a:ext uri="{9D8B030D-6E8A-4147-A177-3AD203B41FA5}">
                      <a16:colId xmlns:a16="http://schemas.microsoft.com/office/drawing/2014/main" val="3018327344"/>
                    </a:ext>
                  </a:extLst>
                </a:gridCol>
                <a:gridCol w="5031790">
                  <a:extLst>
                    <a:ext uri="{9D8B030D-6E8A-4147-A177-3AD203B41FA5}">
                      <a16:colId xmlns:a16="http://schemas.microsoft.com/office/drawing/2014/main" val="277717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dirty="0" err="1">
                          <a:latin typeface="Century" panose="02040604050505020304" pitchFamily="18" charset="0"/>
                        </a:rPr>
                        <a:t>PyTorch</a:t>
                      </a:r>
                      <a:endParaRPr lang="en-SG" sz="24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TensorFlow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1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Developed by 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Developed by Google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Not preferred in industry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Preferred in the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372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>
                          <a:latin typeface="Century" panose="02040604050505020304" pitchFamily="18" charset="0"/>
                        </a:rPr>
                        <a:t>Less </a:t>
                      </a:r>
                      <a:r>
                        <a:rPr lang="en-SG" sz="2400" kern="1200" dirty="0">
                          <a:effectLst/>
                          <a:latin typeface="Century" panose="02040604050505020304" pitchFamily="18" charset="0"/>
                        </a:rPr>
                        <a:t>comprehensive documentation and forums</a:t>
                      </a:r>
                      <a:endParaRPr lang="en-SG" sz="24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More </a:t>
                      </a:r>
                      <a:r>
                        <a:rPr lang="en-SG" sz="2400" kern="1200" dirty="0">
                          <a:effectLst/>
                          <a:latin typeface="Century" panose="02040604050505020304" pitchFamily="18" charset="0"/>
                        </a:rPr>
                        <a:t>comprehensive documentation and forums</a:t>
                      </a:r>
                      <a:endParaRPr lang="en-SG" sz="24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9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Uses a dynamic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Uses a static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More memory-efficient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Less memory-efficient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14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Slower 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latin typeface="Century" panose="02040604050505020304" pitchFamily="18" charset="0"/>
                        </a:rPr>
                        <a:t>Faster runtime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8411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C985CD3-9224-4612-8F08-CA94D6E34B4C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288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Other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041994" cy="48021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Open Source Computer Vision Library (OpenCV)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Vast selection of image processing algorithms</a:t>
            </a:r>
          </a:p>
          <a:p>
            <a:pPr>
              <a:lnSpc>
                <a:spcPct val="120000"/>
              </a:lnSpc>
            </a:pPr>
            <a:r>
              <a:rPr lang="en-SG" sz="2400" dirty="0" err="1">
                <a:latin typeface="Century" panose="02040604050505020304" pitchFamily="18" charset="0"/>
              </a:rPr>
              <a:t>Pygame</a:t>
            </a:r>
            <a:endParaRPr lang="en-SG" sz="2400" dirty="0">
              <a:latin typeface="Century" panose="020406040505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Built for users to write video games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Compatible on most systems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Matplotlib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Image visualisation tool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34FD2-0206-4487-B03A-0208D52C3D50}"/>
              </a:ext>
            </a:extLst>
          </p:cNvPr>
          <p:cNvGrpSpPr/>
          <p:nvPr/>
        </p:nvGrpSpPr>
        <p:grpSpPr>
          <a:xfrm>
            <a:off x="7331108" y="1922778"/>
            <a:ext cx="4022692" cy="4123051"/>
            <a:chOff x="7803627" y="1869512"/>
            <a:chExt cx="4022692" cy="4123051"/>
          </a:xfrm>
        </p:grpSpPr>
        <p:pic>
          <p:nvPicPr>
            <p:cNvPr id="1026" name="Picture 2" descr="OpenCV - Wikipedia">
              <a:extLst>
                <a:ext uri="{FF2B5EF4-FFF2-40B4-BE49-F238E27FC236}">
                  <a16:creationId xmlns:a16="http://schemas.microsoft.com/office/drawing/2014/main" id="{5252111A-6E44-4C58-B0AC-1AEA2344F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627" y="1869512"/>
              <a:ext cx="1266001" cy="155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yGame">
              <a:extLst>
                <a:ext uri="{FF2B5EF4-FFF2-40B4-BE49-F238E27FC236}">
                  <a16:creationId xmlns:a16="http://schemas.microsoft.com/office/drawing/2014/main" id="{1EC2C729-76F5-4AA4-9AEF-88AA7B30F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627" y="3607824"/>
              <a:ext cx="3133817" cy="1240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3525C9-DA21-46D2-889A-183041B0F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75" b="89931" l="6750" r="93583">
                          <a14:foregroundMark x1="6750" y1="40625" x2="6750" y2="40625"/>
                          <a14:foregroundMark x1="25000" y1="36806" x2="25000" y2="36806"/>
                          <a14:foregroundMark x1="33417" y1="36806" x2="33417" y2="36806"/>
                          <a14:foregroundMark x1="40750" y1="39236" x2="40750" y2="39236"/>
                          <a14:foregroundMark x1="77000" y1="35764" x2="77000" y2="35764"/>
                          <a14:foregroundMark x1="82500" y1="44444" x2="82500" y2="44444"/>
                          <a14:foregroundMark x1="83000" y1="19444" x2="83000" y2="19444"/>
                          <a14:foregroundMark x1="87250" y1="25000" x2="87250" y2="25000"/>
                          <a14:foregroundMark x1="93583" y1="46181" x2="93583" y2="46181"/>
                          <a14:backgroundMark x1="12417" y1="18750" x2="12417" y2="1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03627" y="5027117"/>
              <a:ext cx="4022692" cy="96544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DFA52-A6B6-49D1-BB94-55B295E7835D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45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003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process of training the model is divided into four parts: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Labelling of data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Data Augmentation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Data Processing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Training the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4C2E24-D971-430C-8269-617CC013E3FF}"/>
              </a:ext>
            </a:extLst>
          </p:cNvPr>
          <p:cNvGrpSpPr/>
          <p:nvPr/>
        </p:nvGrpSpPr>
        <p:grpSpPr>
          <a:xfrm>
            <a:off x="7985523" y="2822437"/>
            <a:ext cx="3368277" cy="3353104"/>
            <a:chOff x="3558540" y="902970"/>
            <a:chExt cx="5074920" cy="5052060"/>
          </a:xfrm>
        </p:grpSpPr>
        <p:pic>
          <p:nvPicPr>
            <p:cNvPr id="9" name="Picture 8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8CCCDC39-1E72-4650-881F-2D0122FAC5D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540" y="902970"/>
              <a:ext cx="2438400" cy="2438400"/>
            </a:xfrm>
            <a:prstGeom prst="rect">
              <a:avLst/>
            </a:prstGeom>
          </p:spPr>
        </p:pic>
        <p:pic>
          <p:nvPicPr>
            <p:cNvPr id="11" name="Picture 10" descr="A room filled with furniture and vase of flowers on a table&#10;&#10;Description automatically generated">
              <a:extLst>
                <a:ext uri="{FF2B5EF4-FFF2-40B4-BE49-F238E27FC236}">
                  <a16:creationId xmlns:a16="http://schemas.microsoft.com/office/drawing/2014/main" id="{EB7D7666-F038-4455-8C80-876687B1CA7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060" y="902970"/>
              <a:ext cx="2438400" cy="2438400"/>
            </a:xfrm>
            <a:prstGeom prst="rect">
              <a:avLst/>
            </a:prstGeom>
          </p:spPr>
        </p:pic>
        <p:pic>
          <p:nvPicPr>
            <p:cNvPr id="12" name="Picture 11" descr="A room filled with furniture and a large window&#10;&#10;Description automatically generated">
              <a:extLst>
                <a:ext uri="{FF2B5EF4-FFF2-40B4-BE49-F238E27FC236}">
                  <a16:creationId xmlns:a16="http://schemas.microsoft.com/office/drawing/2014/main" id="{2E7E4011-1C26-41B7-A149-3444F1F97D61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540" y="3509010"/>
              <a:ext cx="2438400" cy="2438400"/>
            </a:xfrm>
            <a:prstGeom prst="rect">
              <a:avLst/>
            </a:prstGeom>
          </p:spPr>
        </p:pic>
        <p:pic>
          <p:nvPicPr>
            <p:cNvPr id="13" name="Picture 12" descr="A large room&#10;&#10;Description automatically generated">
              <a:extLst>
                <a:ext uri="{FF2B5EF4-FFF2-40B4-BE49-F238E27FC236}">
                  <a16:creationId xmlns:a16="http://schemas.microsoft.com/office/drawing/2014/main" id="{E92BFA64-728B-4057-A81A-7807F3D72138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060" y="3516630"/>
              <a:ext cx="2438400" cy="2438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E8499C-D853-4B0E-B686-9857B4BFD40C}"/>
              </a:ext>
            </a:extLst>
          </p:cNvPr>
          <p:cNvSpPr txBox="1"/>
          <p:nvPr/>
        </p:nvSpPr>
        <p:spPr>
          <a:xfrm>
            <a:off x="838199" y="4042200"/>
            <a:ext cx="6832107" cy="213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entury" panose="02040604050505020304" pitchFamily="18" charset="0"/>
              </a:rPr>
              <a:t>Data was sourced from a scene-centric database used in the LSUN Scene Classification Challenge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>
                <a:latin typeface="Century" panose="02040604050505020304" pitchFamily="18" charset="0"/>
              </a:rPr>
              <a:t>Roughly 5,000 images from categories “bedroom”, “classroom”, “conference room” and “living room”</a:t>
            </a:r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384ED-7FF7-43B9-BAF3-B491ACF16C4D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553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Labelling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9233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Data labelling was done by tracing structural edges in each image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Popular online tools such as MIT LabelMe did not have the capabilities suitable for this task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LabelMe only contains polygon tools and is more suited for creating masks over 2D objects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Lack of line tool</a:t>
            </a:r>
          </a:p>
          <a:p>
            <a:pPr>
              <a:lnSpc>
                <a:spcPct val="120000"/>
              </a:lnSpc>
            </a:pPr>
            <a:endParaRPr lang="en-SG" sz="2400" dirty="0">
              <a:latin typeface="Century" panose="020406040505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8D1961-E659-4141-AC3D-76F21EFD9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76" y="1932156"/>
            <a:ext cx="4607850" cy="36003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EEE908-A391-4381-B9B0-B2B5A7A83EC0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1549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Labelling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0468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Custom labelling tool was built using Python and the </a:t>
            </a:r>
            <a:r>
              <a:rPr lang="en-SG" sz="2400" dirty="0" err="1">
                <a:latin typeface="Century" panose="02040604050505020304" pitchFamily="18" charset="0"/>
              </a:rPr>
              <a:t>Pygame</a:t>
            </a:r>
            <a:r>
              <a:rPr lang="en-SG" sz="2400" dirty="0">
                <a:latin typeface="Century" panose="02040604050505020304" pitchFamily="18" charset="0"/>
              </a:rPr>
              <a:t> library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Intuitive GUI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Automatically saves labelled image in specified folder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Programmatically create variations to the types of edges: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lphaLcParenR"/>
            </a:pPr>
            <a:r>
              <a:rPr lang="en-SG" sz="1600" dirty="0">
                <a:latin typeface="Century" panose="02040604050505020304" pitchFamily="18" charset="0"/>
              </a:rPr>
              <a:t>1-pixel thick 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lphaLcParenR"/>
            </a:pPr>
            <a:r>
              <a:rPr lang="en-SG" sz="1600" dirty="0">
                <a:latin typeface="Century" panose="02040604050505020304" pitchFamily="18" charset="0"/>
              </a:rPr>
              <a:t>3-pixel thick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lphaLcParenR"/>
            </a:pPr>
            <a:r>
              <a:rPr lang="en-SG" sz="1600" dirty="0">
                <a:latin typeface="Century" panose="02040604050505020304" pitchFamily="18" charset="0"/>
              </a:rPr>
              <a:t>Heatmap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9A298-88B7-4428-BAE6-708A1245EB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6" y="1825625"/>
            <a:ext cx="3985334" cy="4576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A11965-60A3-4A86-9D1A-9D3CBDE8EE94}"/>
              </a:ext>
            </a:extLst>
          </p:cNvPr>
          <p:cNvSpPr/>
          <p:nvPr/>
        </p:nvSpPr>
        <p:spPr>
          <a:xfrm>
            <a:off x="1242875" y="4039340"/>
            <a:ext cx="5406500" cy="18554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00118-AC9E-45F5-8D8A-8FB8C9D480C3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32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3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A loss function measures the error between the model output and the target value for each pixel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Since edges make up very few pixels in any image, the error will be small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Optimised model might get trapped in a local minimum and generate blank images</a:t>
            </a:r>
          </a:p>
          <a:p>
            <a:pPr marL="342900" indent="-342900"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Proposed solutions:</a:t>
            </a:r>
          </a:p>
          <a:p>
            <a:pPr marL="800100" lvl="1" indent="-342900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A heatmap surrounding each edge</a:t>
            </a:r>
          </a:p>
          <a:p>
            <a:pPr marL="800100" lvl="1" indent="-342900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Increase edge thickness to 3 pixels</a:t>
            </a:r>
          </a:p>
          <a:p>
            <a:pPr lvl="1">
              <a:lnSpc>
                <a:spcPct val="120000"/>
              </a:lnSpc>
            </a:pPr>
            <a:endParaRPr lang="en-SG" sz="2000" dirty="0">
              <a:latin typeface="Century" panose="02040604050505020304" pitchFamily="18" charset="0"/>
            </a:endParaRPr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D342F7-ACEA-429F-937F-F96F3A43C02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" t="23246" r="6669" b="17728"/>
          <a:stretch/>
        </p:blipFill>
        <p:spPr bwMode="auto">
          <a:xfrm>
            <a:off x="5936202" y="4033313"/>
            <a:ext cx="5572319" cy="1890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Loss functions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AAA15-8C47-4FBF-9A66-3A8503B380FF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618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Augmentation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38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Studies have shown that performance increases logarithmically with greater training data size for deep learning models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More data is always better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Data augmentation is required to increase the dataset size of 5,000 images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Using the OpenCV library, all images are subjected to three augmentations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1B0A8-2135-4914-A9E6-04A016A6A0B9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480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Augmentation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79B402-1FA3-414C-870A-4E814F0FDA30}"/>
              </a:ext>
            </a:extLst>
          </p:cNvPr>
          <p:cNvGrpSpPr/>
          <p:nvPr/>
        </p:nvGrpSpPr>
        <p:grpSpPr>
          <a:xfrm>
            <a:off x="6742445" y="1494500"/>
            <a:ext cx="4226912" cy="2322471"/>
            <a:chOff x="-1527182" y="2111534"/>
            <a:chExt cx="6864880" cy="37719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81E337-122D-4079-AF02-BA99EF0E0274}"/>
                </a:ext>
              </a:extLst>
            </p:cNvPr>
            <p:cNvGrpSpPr/>
            <p:nvPr/>
          </p:nvGrpSpPr>
          <p:grpSpPr>
            <a:xfrm>
              <a:off x="1527698" y="2111534"/>
              <a:ext cx="3810000" cy="3771900"/>
              <a:chOff x="4191000" y="1543050"/>
              <a:chExt cx="3810000" cy="37719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48722E1-9B6B-44CA-B412-9E2CC44FFB7C}"/>
                  </a:ext>
                </a:extLst>
              </p:cNvPr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40" y="3501390"/>
                <a:ext cx="1813560" cy="1813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5E34858-761D-4957-B439-2547CA6445A4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000" y="3493770"/>
                <a:ext cx="1813560" cy="1813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6E3EF3A-9A9A-4929-969E-287F75FB82DB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40" y="1543050"/>
                <a:ext cx="1813560" cy="1813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5373C11-9CE7-458C-ADE3-207935938576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8620" y="1550670"/>
                <a:ext cx="1813560" cy="18135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1730CE-BA6F-4A31-AC78-F68299E6F22E}"/>
                </a:ext>
              </a:extLst>
            </p:cNvPr>
            <p:cNvSpPr txBox="1"/>
            <p:nvPr/>
          </p:nvSpPr>
          <p:spPr>
            <a:xfrm>
              <a:off x="-1527182" y="3628854"/>
              <a:ext cx="2887240" cy="64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2000" b="1" dirty="0">
                  <a:latin typeface="Century" panose="02040604050505020304" pitchFamily="18" charset="0"/>
                </a:rPr>
                <a:t>Images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38C587-A05E-48D7-9822-D0659F762C18}"/>
              </a:ext>
            </a:extLst>
          </p:cNvPr>
          <p:cNvGrpSpPr/>
          <p:nvPr/>
        </p:nvGrpSpPr>
        <p:grpSpPr>
          <a:xfrm>
            <a:off x="6748312" y="4038601"/>
            <a:ext cx="4221045" cy="2310741"/>
            <a:chOff x="3789899" y="2134394"/>
            <a:chExt cx="6855354" cy="37528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FAE4C-C5CD-40CB-935D-858F59F0123F}"/>
                </a:ext>
              </a:extLst>
            </p:cNvPr>
            <p:cNvGrpSpPr/>
            <p:nvPr/>
          </p:nvGrpSpPr>
          <p:grpSpPr>
            <a:xfrm>
              <a:off x="6854303" y="2134394"/>
              <a:ext cx="3790950" cy="3752850"/>
              <a:chOff x="6987468" y="2134394"/>
              <a:chExt cx="3790950" cy="3752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9C820A9-0300-493D-A898-7A56B7E3B3C0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980098" y="4092734"/>
                <a:ext cx="1794510" cy="1794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FBCD15B-9081-4629-86B5-2EAE76C5A184}"/>
                  </a:ext>
                </a:extLst>
              </p:cNvPr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987468" y="4088924"/>
                <a:ext cx="1794510" cy="1794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54A686A-D1EA-438C-9F47-5512C988C2F6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983908" y="2134394"/>
                <a:ext cx="1794510" cy="1794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543BB19-1BA6-4866-BA03-752E908F9BB2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995088" y="2142014"/>
                <a:ext cx="1794510" cy="1794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522C5-C1D6-4E06-9FC7-632F1B315A95}"/>
                </a:ext>
              </a:extLst>
            </p:cNvPr>
            <p:cNvSpPr txBox="1"/>
            <p:nvPr/>
          </p:nvSpPr>
          <p:spPr>
            <a:xfrm>
              <a:off x="3789899" y="3691563"/>
              <a:ext cx="2877716" cy="64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2000" b="1" dirty="0">
                  <a:latin typeface="Century" panose="02040604050505020304" pitchFamily="18" charset="0"/>
                </a:rPr>
                <a:t>Labels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3D24803-1483-4B33-90D9-CB772778DEE4}"/>
              </a:ext>
            </a:extLst>
          </p:cNvPr>
          <p:cNvSpPr/>
          <p:nvPr/>
        </p:nvSpPr>
        <p:spPr>
          <a:xfrm>
            <a:off x="838199" y="1696259"/>
            <a:ext cx="5796333" cy="4082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entury" panose="02040604050505020304" pitchFamily="18" charset="0"/>
              </a:rPr>
              <a:t>The augmentations are: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A horizontal flip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An increase in brightness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A horizontal flip plus an increase in brightness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entury" panose="02040604050505020304" pitchFamily="18" charset="0"/>
              </a:rPr>
              <a:t>The 20,000 labelled images is further split in a 7:3 ratio to obtain a training set and a test set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6CA1E-9897-47E7-AC17-5F210122E939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19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0E871187-FA08-4CFD-8CA5-0B29CD9E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8634CD-7195-4AFC-B063-43752965CE0E}"/>
              </a:ext>
            </a:extLst>
          </p:cNvPr>
          <p:cNvSpPr/>
          <p:nvPr/>
        </p:nvSpPr>
        <p:spPr>
          <a:xfrm>
            <a:off x="365464" y="365125"/>
            <a:ext cx="11461072" cy="61277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Century" panose="020406040505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4486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Literature Review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Century" panose="020406040505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51324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Data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Each pixel in an RGB image is an unsigned 8-bit integer [0, 255]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Each pixel in a mask is a 32-bit float [0, 1]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Each pixel in the input image was converted to a 32-bit float with range [0, 1] to ensure that the gradient is uniform as it propagates across the neural network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Further normalisation was intended but it negatively affected the results and was therefore abandoned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15E2BB-158B-4022-86D3-B30F82E14A2F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084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Methodology: Model Training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9993EF-AEEF-4761-94F8-28D1405C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Loss function: Binary Cross Entropy Loss (</a:t>
            </a:r>
            <a:r>
              <a:rPr lang="en-SG" sz="2400" dirty="0" err="1">
                <a:latin typeface="Century" panose="02040604050505020304" pitchFamily="18" charset="0"/>
              </a:rPr>
              <a:t>BCEWithLogitsLoss</a:t>
            </a:r>
            <a:r>
              <a:rPr lang="en-SG" sz="2400" dirty="0">
                <a:latin typeface="Century" panose="020406040505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SG" sz="2400" dirty="0">
              <a:latin typeface="Century" panose="020406040505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SG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20000"/>
              </a:lnSpc>
            </a:pPr>
            <a:endParaRPr lang="en-SG" sz="2400" dirty="0">
              <a:latin typeface="Century" panose="020406040505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Optimisation function: Adam with a learning rate = 0.00001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Adam is an optimization algorithm developed in 2014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Number of epochs: 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D9C5CF-C488-40CC-99BA-D687FF880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6"/>
          <a:stretch/>
        </p:blipFill>
        <p:spPr>
          <a:xfrm>
            <a:off x="3821233" y="2432481"/>
            <a:ext cx="4549534" cy="16557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526EAA-AC26-4A41-8B8C-9B7725291EB4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5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983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Summary of Model Performance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EC94CD-DC99-4720-A379-DCA8576F8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77532"/>
              </p:ext>
            </p:extLst>
          </p:nvPr>
        </p:nvGraphicFramePr>
        <p:xfrm>
          <a:off x="1649485" y="1885997"/>
          <a:ext cx="8893029" cy="298342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549653">
                  <a:extLst>
                    <a:ext uri="{9D8B030D-6E8A-4147-A177-3AD203B41FA5}">
                      <a16:colId xmlns:a16="http://schemas.microsoft.com/office/drawing/2014/main" val="3305919322"/>
                    </a:ext>
                  </a:extLst>
                </a:gridCol>
                <a:gridCol w="1482571">
                  <a:extLst>
                    <a:ext uri="{9D8B030D-6E8A-4147-A177-3AD203B41FA5}">
                      <a16:colId xmlns:a16="http://schemas.microsoft.com/office/drawing/2014/main" val="733126002"/>
                    </a:ext>
                  </a:extLst>
                </a:gridCol>
                <a:gridCol w="1870079">
                  <a:extLst>
                    <a:ext uri="{9D8B030D-6E8A-4147-A177-3AD203B41FA5}">
                      <a16:colId xmlns:a16="http://schemas.microsoft.com/office/drawing/2014/main" val="3674880286"/>
                    </a:ext>
                  </a:extLst>
                </a:gridCol>
                <a:gridCol w="2990726">
                  <a:extLst>
                    <a:ext uri="{9D8B030D-6E8A-4147-A177-3AD203B41FA5}">
                      <a16:colId xmlns:a16="http://schemas.microsoft.com/office/drawing/2014/main" val="1260955405"/>
                    </a:ext>
                  </a:extLst>
                </a:gridCol>
              </a:tblGrid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Model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Loss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Accuracy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Parameters Size (MB)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2193755532"/>
                  </a:ext>
                </a:extLst>
              </a:tr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 err="1">
                          <a:effectLst/>
                          <a:latin typeface="Century" panose="02040604050505020304" pitchFamily="18" charset="0"/>
                        </a:rPr>
                        <a:t>SegNet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0.0562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0.9616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8.75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4211070847"/>
                  </a:ext>
                </a:extLst>
              </a:tr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U-Net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0.0506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0.9683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29.38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2419959213"/>
                  </a:ext>
                </a:extLst>
              </a:tr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 err="1">
                          <a:effectLst/>
                          <a:latin typeface="Century" panose="02040604050505020304" pitchFamily="18" charset="0"/>
                        </a:rPr>
                        <a:t>DenseNet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0.0436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0.9740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20.14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2381111847"/>
                  </a:ext>
                </a:extLst>
              </a:tr>
              <a:tr h="596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Transfer Learning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0.0252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>
                          <a:effectLst/>
                          <a:latin typeface="Century" panose="02040604050505020304" pitchFamily="18" charset="0"/>
                        </a:rPr>
                        <a:t>0.9998</a:t>
                      </a:r>
                      <a:endParaRPr lang="en-SG" sz="200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dirty="0">
                          <a:effectLst/>
                          <a:latin typeface="Century" panose="02040604050505020304" pitchFamily="18" charset="0"/>
                        </a:rPr>
                        <a:t>199.78</a:t>
                      </a:r>
                      <a:endParaRPr lang="en-SG" sz="2000" dirty="0">
                        <a:effectLst/>
                        <a:latin typeface="Century" panose="020406040505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2117" marR="122117" marT="0" marB="0" anchor="ctr"/>
                </a:tc>
                <a:extLst>
                  <a:ext uri="{0D108BD9-81ED-4DB2-BD59-A6C34878D82A}">
                    <a16:rowId xmlns:a16="http://schemas.microsoft.com/office/drawing/2014/main" val="340421340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193919-0A25-4BBB-AD3F-6B04A00D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69" y="4878299"/>
            <a:ext cx="4560460" cy="11475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036AC4-AD4F-4017-8D8E-C2CE57D4F4F1}"/>
              </a:ext>
            </a:extLst>
          </p:cNvPr>
          <p:cNvSpPr/>
          <p:nvPr/>
        </p:nvSpPr>
        <p:spPr>
          <a:xfrm>
            <a:off x="1722268" y="3764132"/>
            <a:ext cx="8753382" cy="426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55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900" dirty="0">
                <a:latin typeface="Century" panose="02040604050505020304" pitchFamily="18" charset="0"/>
              </a:rPr>
              <a:t>Results: Visualisation of Model Performance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8FA6C9A-90E3-4037-9872-D6C0CF9D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7849" y="1952823"/>
            <a:ext cx="4589014" cy="399521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U-Net has the best performance even though </a:t>
            </a:r>
            <a:r>
              <a:rPr lang="en-SG" sz="2400" dirty="0" err="1">
                <a:latin typeface="Century" panose="02040604050505020304" pitchFamily="18" charset="0"/>
              </a:rPr>
              <a:t>DenseNet</a:t>
            </a:r>
            <a:r>
              <a:rPr lang="en-SG" sz="2400" dirty="0">
                <a:latin typeface="Century" panose="02040604050505020304" pitchFamily="18" charset="0"/>
              </a:rPr>
              <a:t> and Transfer Learning appear to perform best on paper!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exact reason for this phenomenon is unknown and is beyond the scope of this project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F51CDE-7384-4F15-A3C7-1B7C60809E4E}"/>
              </a:ext>
            </a:extLst>
          </p:cNvPr>
          <p:cNvGrpSpPr/>
          <p:nvPr/>
        </p:nvGrpSpPr>
        <p:grpSpPr>
          <a:xfrm>
            <a:off x="942774" y="1828528"/>
            <a:ext cx="5798137" cy="3995213"/>
            <a:chOff x="942774" y="1828528"/>
            <a:chExt cx="5798137" cy="39952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52CE1F-B624-4C36-9576-5B5B59039F78}"/>
                </a:ext>
              </a:extLst>
            </p:cNvPr>
            <p:cNvGrpSpPr/>
            <p:nvPr/>
          </p:nvGrpSpPr>
          <p:grpSpPr>
            <a:xfrm>
              <a:off x="942774" y="1828528"/>
              <a:ext cx="5798137" cy="3995213"/>
              <a:chOff x="3773280" y="1828527"/>
              <a:chExt cx="4645439" cy="320094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55760CC-7297-4270-B82F-AACFEA3503FB}"/>
                  </a:ext>
                </a:extLst>
              </p:cNvPr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3280" y="1828527"/>
                <a:ext cx="4645439" cy="320094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211C926-397D-4C62-81FE-51D4BD6BE557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51" t="56587"/>
              <a:stretch/>
            </p:blipFill>
            <p:spPr>
              <a:xfrm flipH="1">
                <a:off x="6976369" y="3639849"/>
                <a:ext cx="1442350" cy="1389623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9CA8EC-F12D-43A2-9097-223AA9C3A3BB}"/>
                </a:ext>
              </a:extLst>
            </p:cNvPr>
            <p:cNvCxnSpPr>
              <a:cxnSpLocks/>
            </p:cNvCxnSpPr>
            <p:nvPr/>
          </p:nvCxnSpPr>
          <p:spPr>
            <a:xfrm>
              <a:off x="2858610" y="1828528"/>
              <a:ext cx="0" cy="39952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663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Possible Explanation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257800" cy="418455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Both the evaluation metric (accuracy) and the loss function (loss) might be merely correlated with the performance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A model with good performance will have a high accuracy and low loss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But a model with high accuracy and low loss function may not perform well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02C93A1-135B-4C1D-9EB3-3E08E497621D}"/>
              </a:ext>
            </a:extLst>
          </p:cNvPr>
          <p:cNvGrpSpPr/>
          <p:nvPr/>
        </p:nvGrpSpPr>
        <p:grpSpPr>
          <a:xfrm>
            <a:off x="6406253" y="2026372"/>
            <a:ext cx="4947547" cy="3138253"/>
            <a:chOff x="6400800" y="1825625"/>
            <a:chExt cx="4947547" cy="31382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24ECD6-ED9F-4B63-A8B2-6414C100BF9F}"/>
                </a:ext>
              </a:extLst>
            </p:cNvPr>
            <p:cNvGrpSpPr/>
            <p:nvPr/>
          </p:nvGrpSpPr>
          <p:grpSpPr>
            <a:xfrm>
              <a:off x="6400800" y="1825625"/>
              <a:ext cx="4947547" cy="3138253"/>
              <a:chOff x="6277173" y="1825625"/>
              <a:chExt cx="4947547" cy="3138253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57F81D2-684F-4CDF-99BC-C9A4EF3FDE51}"/>
                  </a:ext>
                </a:extLst>
              </p:cNvPr>
              <p:cNvSpPr/>
              <p:nvPr/>
            </p:nvSpPr>
            <p:spPr>
              <a:xfrm>
                <a:off x="7803119" y="1825625"/>
                <a:ext cx="1868392" cy="1201880"/>
              </a:xfrm>
              <a:prstGeom prst="roundRect">
                <a:avLst/>
              </a:prstGeom>
              <a:solidFill>
                <a:srgbClr val="1C668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2000" dirty="0">
                    <a:latin typeface="Century" panose="02040604050505020304" pitchFamily="18" charset="0"/>
                  </a:rPr>
                  <a:t>Performance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D960542-7582-4F25-8AE0-CBC793342F5F}"/>
                  </a:ext>
                </a:extLst>
              </p:cNvPr>
              <p:cNvSpPr/>
              <p:nvPr/>
            </p:nvSpPr>
            <p:spPr>
              <a:xfrm>
                <a:off x="9356328" y="3754381"/>
                <a:ext cx="1868392" cy="1201880"/>
              </a:xfrm>
              <a:prstGeom prst="roundRect">
                <a:avLst/>
              </a:prstGeom>
              <a:solidFill>
                <a:srgbClr val="1C668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2000" dirty="0">
                    <a:latin typeface="Century" panose="02040604050505020304" pitchFamily="18" charset="0"/>
                  </a:rPr>
                  <a:t>Evaluation Metric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C0A558F-0A74-44F5-88C2-C8D9412DA276}"/>
                  </a:ext>
                </a:extLst>
              </p:cNvPr>
              <p:cNvSpPr/>
              <p:nvPr/>
            </p:nvSpPr>
            <p:spPr>
              <a:xfrm>
                <a:off x="6277173" y="3761998"/>
                <a:ext cx="1868392" cy="1201880"/>
              </a:xfrm>
              <a:prstGeom prst="roundRect">
                <a:avLst/>
              </a:prstGeom>
              <a:solidFill>
                <a:srgbClr val="1C668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2000" dirty="0">
                    <a:latin typeface="Century" panose="02040604050505020304" pitchFamily="18" charset="0"/>
                  </a:rPr>
                  <a:t>Loss Function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FBCC212-BE57-4146-9AAF-526ECC3AE5E7}"/>
                </a:ext>
              </a:extLst>
            </p:cNvPr>
            <p:cNvGrpSpPr/>
            <p:nvPr/>
          </p:nvGrpSpPr>
          <p:grpSpPr>
            <a:xfrm>
              <a:off x="8269192" y="4225771"/>
              <a:ext cx="1210763" cy="265893"/>
              <a:chOff x="8269192" y="4225771"/>
              <a:chExt cx="1210763" cy="265893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7051105-613D-44F5-8F00-7F08D4303DDC}"/>
                  </a:ext>
                </a:extLst>
              </p:cNvPr>
              <p:cNvCxnSpPr>
                <a:stCxn id="17" idx="3"/>
                <a:endCxn id="16" idx="1"/>
              </p:cNvCxnSpPr>
              <p:nvPr/>
            </p:nvCxnSpPr>
            <p:spPr>
              <a:xfrm flipV="1">
                <a:off x="8269192" y="4355321"/>
                <a:ext cx="1210763" cy="76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8025B60-84A6-4D01-BACD-B415EEABE2DE}"/>
                  </a:ext>
                </a:extLst>
              </p:cNvPr>
              <p:cNvCxnSpPr/>
              <p:nvPr/>
            </p:nvCxnSpPr>
            <p:spPr>
              <a:xfrm flipH="1">
                <a:off x="8735625" y="4225771"/>
                <a:ext cx="150921" cy="25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EADB1C5-88F6-4EF3-B998-852D4F69A0A7}"/>
                  </a:ext>
                </a:extLst>
              </p:cNvPr>
              <p:cNvCxnSpPr/>
              <p:nvPr/>
            </p:nvCxnSpPr>
            <p:spPr>
              <a:xfrm flipH="1">
                <a:off x="8856815" y="4234212"/>
                <a:ext cx="150921" cy="25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44B8879-56CB-4F86-A2DF-33F5E38D4EB7}"/>
                </a:ext>
              </a:extLst>
            </p:cNvPr>
            <p:cNvGrpSpPr/>
            <p:nvPr/>
          </p:nvGrpSpPr>
          <p:grpSpPr>
            <a:xfrm>
              <a:off x="7056997" y="2840854"/>
              <a:ext cx="953389" cy="920100"/>
              <a:chOff x="7056997" y="2849732"/>
              <a:chExt cx="953389" cy="9201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3181D8F-D465-4FB3-A454-75A1E09FB370}"/>
                  </a:ext>
                </a:extLst>
              </p:cNvPr>
              <p:cNvGrpSpPr/>
              <p:nvPr/>
            </p:nvGrpSpPr>
            <p:grpSpPr>
              <a:xfrm rot="19302147">
                <a:off x="7541075" y="3245628"/>
                <a:ext cx="272111" cy="265893"/>
                <a:chOff x="8735625" y="4225771"/>
                <a:chExt cx="272111" cy="265893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30EF5B1-B081-4186-96CE-9769063A24A1}"/>
                    </a:ext>
                  </a:extLst>
                </p:cNvPr>
                <p:cNvCxnSpPr/>
                <p:nvPr/>
              </p:nvCxnSpPr>
              <p:spPr>
                <a:xfrm flipH="1">
                  <a:off x="8735625" y="4225771"/>
                  <a:ext cx="150921" cy="2574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CE30643-C33C-4E0E-8502-E00D0B80659E}"/>
                    </a:ext>
                  </a:extLst>
                </p:cNvPr>
                <p:cNvCxnSpPr/>
                <p:nvPr/>
              </p:nvCxnSpPr>
              <p:spPr>
                <a:xfrm flipH="1">
                  <a:off x="8856815" y="4234212"/>
                  <a:ext cx="150921" cy="2574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215E4-B132-4BBF-A6B9-907F14195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6997" y="2849732"/>
                <a:ext cx="844169" cy="9201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F21065D-09B8-49F1-A028-4F876FF943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3874" y="3014818"/>
                <a:ext cx="666512" cy="7383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BDB4644-652E-4A17-9584-3380004A46A6}"/>
                </a:ext>
              </a:extLst>
            </p:cNvPr>
            <p:cNvGrpSpPr/>
            <p:nvPr/>
          </p:nvGrpSpPr>
          <p:grpSpPr>
            <a:xfrm flipH="1">
              <a:off x="9723350" y="2833020"/>
              <a:ext cx="953389" cy="920100"/>
              <a:chOff x="7056997" y="2849732"/>
              <a:chExt cx="953389" cy="92010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F739375-C66F-4C00-A642-A581FFDC6ED3}"/>
                  </a:ext>
                </a:extLst>
              </p:cNvPr>
              <p:cNvGrpSpPr/>
              <p:nvPr/>
            </p:nvGrpSpPr>
            <p:grpSpPr>
              <a:xfrm rot="19302147">
                <a:off x="7541075" y="3245628"/>
                <a:ext cx="272111" cy="265893"/>
                <a:chOff x="8735625" y="4225771"/>
                <a:chExt cx="272111" cy="265893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B2572769-3010-4619-AF01-0017921D8D02}"/>
                    </a:ext>
                  </a:extLst>
                </p:cNvPr>
                <p:cNvCxnSpPr/>
                <p:nvPr/>
              </p:nvCxnSpPr>
              <p:spPr>
                <a:xfrm flipH="1">
                  <a:off x="8735625" y="4225771"/>
                  <a:ext cx="150921" cy="2574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8DA4630-AD6F-4578-B7C4-6544B3099EA1}"/>
                    </a:ext>
                  </a:extLst>
                </p:cNvPr>
                <p:cNvCxnSpPr/>
                <p:nvPr/>
              </p:nvCxnSpPr>
              <p:spPr>
                <a:xfrm flipH="1">
                  <a:off x="8856815" y="4234212"/>
                  <a:ext cx="150921" cy="2574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0C1F3C8-10F9-4C60-8E84-C1B25FEEF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6997" y="2849732"/>
                <a:ext cx="844169" cy="9201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A912125-E59A-4C4B-B42D-4EB90AB16E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3874" y="3014818"/>
                <a:ext cx="666512" cy="7383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274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Final Model based on U-Net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8AF2D09-4318-4314-AABF-7A00761383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36" y="1690688"/>
            <a:ext cx="6631527" cy="45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4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Varying edge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599" cy="16033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Three different edge types: 1-pixel, 3-pixel and heatmap edges 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model trained on 1-pixel edges has the best performance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258939-3472-4F38-8162-95A8A06564DD}"/>
              </a:ext>
            </a:extLst>
          </p:cNvPr>
          <p:cNvGrpSpPr/>
          <p:nvPr/>
        </p:nvGrpSpPr>
        <p:grpSpPr>
          <a:xfrm>
            <a:off x="1588089" y="3281935"/>
            <a:ext cx="9015817" cy="3063874"/>
            <a:chOff x="3486335" y="3819248"/>
            <a:chExt cx="7867465" cy="267362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626063-3DF2-4E63-BA81-7EBDF56F4311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952" y="3819248"/>
              <a:ext cx="3695848" cy="267362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685DE3D-1338-40BA-B1A6-FAA9AC476FC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335" y="4132615"/>
              <a:ext cx="3662038" cy="2330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3639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Varying performance with epochs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5855564" cy="435323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Training and testing losses are plotted against epochs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loss obtained for each round of training is slightly different since the training set is shuffled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The number of epochs for minimum loss will be an approximation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optimal number of epochs occurs around 34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Epoch 35 is chosen for simplicity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16521A-014C-4A15-8243-D0E95A31D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 t="10317" r="6570" b="4039"/>
          <a:stretch/>
        </p:blipFill>
        <p:spPr bwMode="auto">
          <a:xfrm>
            <a:off x="7024083" y="2026372"/>
            <a:ext cx="4329714" cy="3122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9287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Post-processing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1BE473-ACD2-4556-BA10-10A522673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6"/>
                <a:ext cx="10515600" cy="43532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sz="2400" dirty="0">
                    <a:latin typeface="Century" panose="02040604050505020304" pitchFamily="18" charset="0"/>
                  </a:rPr>
                  <a:t>The output is run through a Sigmoid activation function (</a:t>
                </a:r>
                <a14:m>
                  <m:oMath xmlns:m="http://schemas.openxmlformats.org/officeDocument/2006/math">
                    <m:r>
                      <a:rPr lang="en-SG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SG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SG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SG" sz="2400" dirty="0">
                    <a:latin typeface="Century" panose="02040604050505020304" pitchFamily="18" charset="0"/>
                  </a:rPr>
                  <a:t>) such that the output is of range [0, 1]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2400" dirty="0">
                    <a:latin typeface="Century" panose="02040604050505020304" pitchFamily="18" charset="0"/>
                  </a:rPr>
                  <a:t>Each pixel is classified as either 0 or 1 using a threshold value of 0.5 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2400" dirty="0">
                    <a:latin typeface="Century" panose="02040604050505020304" pitchFamily="18" charset="0"/>
                  </a:rPr>
                  <a:t>The edges in the output are then thinned using the Zhang-Suen thinning algorithm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2400" dirty="0">
                    <a:latin typeface="Century" panose="02040604050505020304" pitchFamily="18" charset="0"/>
                  </a:rPr>
                  <a:t>The line equations of each edge are then obtained using a Probabilistic Hough Transform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1BE473-ACD2-4556-BA10-10A522673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6"/>
                <a:ext cx="10515600" cy="4353232"/>
              </a:xfrm>
              <a:blipFill>
                <a:blip r:embed="rId2"/>
                <a:stretch>
                  <a:fillRect l="-754" r="-2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100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57E36DB3-A969-4E11-8609-584D75C07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87216"/>
              </p:ext>
            </p:extLst>
          </p:nvPr>
        </p:nvGraphicFramePr>
        <p:xfrm>
          <a:off x="838200" y="1510851"/>
          <a:ext cx="10578483" cy="439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3598">
                  <a:extLst>
                    <a:ext uri="{9D8B030D-6E8A-4147-A177-3AD203B41FA5}">
                      <a16:colId xmlns:a16="http://schemas.microsoft.com/office/drawing/2014/main" val="2251775771"/>
                    </a:ext>
                  </a:extLst>
                </a:gridCol>
                <a:gridCol w="3977196">
                  <a:extLst>
                    <a:ext uri="{9D8B030D-6E8A-4147-A177-3AD203B41FA5}">
                      <a16:colId xmlns:a16="http://schemas.microsoft.com/office/drawing/2014/main" val="3458124535"/>
                    </a:ext>
                  </a:extLst>
                </a:gridCol>
                <a:gridCol w="2707689">
                  <a:extLst>
                    <a:ext uri="{9D8B030D-6E8A-4147-A177-3AD203B41FA5}">
                      <a16:colId xmlns:a16="http://schemas.microsoft.com/office/drawing/2014/main" val="2178107501"/>
                    </a:ext>
                  </a:extLst>
                </a:gridCol>
              </a:tblGrid>
              <a:tr h="4392799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6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49454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Results: Final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C665-51A8-471E-AF4E-8FCA78FDE0CE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C6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BCE46-EA78-4528-98C2-091878706DA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" b="12"/>
          <a:stretch/>
        </p:blipFill>
        <p:spPr>
          <a:xfrm>
            <a:off x="873712" y="1690688"/>
            <a:ext cx="3801426" cy="395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507F1-0C9C-4144-BB14-4F7CD5655A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00" y="1651470"/>
            <a:ext cx="3743054" cy="4040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99F93-CDD0-48D9-836D-5F6A41F978D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00" y="1651469"/>
            <a:ext cx="2506922" cy="41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Introduction: 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Reconstructing the 3D model of room architecture from photographic images has several applications: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Measuring room dimensions for interior design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Inspection of real estate</a:t>
            </a:r>
          </a:p>
          <a:p>
            <a:pPr>
              <a:lnSpc>
                <a:spcPct val="120000"/>
              </a:lnSpc>
            </a:pPr>
            <a:endParaRPr lang="en-SG" sz="2400" dirty="0">
              <a:latin typeface="Century" panose="020406040505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3D reconstruction process can be broken into 4 steps: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Extracting the relevant </a:t>
            </a:r>
            <a:r>
              <a:rPr lang="en-SG" sz="2000" b="1" dirty="0">
                <a:latin typeface="Century" panose="02040604050505020304" pitchFamily="18" charset="0"/>
              </a:rPr>
              <a:t>structural edges</a:t>
            </a:r>
          </a:p>
          <a:p>
            <a:pPr lvl="2">
              <a:lnSpc>
                <a:spcPct val="120000"/>
              </a:lnSpc>
            </a:pPr>
            <a:r>
              <a:rPr lang="en-SG" sz="1600" dirty="0">
                <a:latin typeface="Century" panose="02040604050505020304" pitchFamily="18" charset="0"/>
              </a:rPr>
              <a:t>Structural edges refer to edges between walls, ceiling and floor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Determining the line equation of each edge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Using the line equations to form a wireframe model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dirty="0">
                <a:latin typeface="Century" panose="02040604050505020304" pitchFamily="18" charset="0"/>
              </a:rPr>
              <a:t>Creating the 3D model from the wireframe model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en-SG" dirty="0">
              <a:latin typeface="Century" panose="020406040505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73158E-D074-4C94-B589-F1D982F3D96D}"/>
              </a:ext>
            </a:extLst>
          </p:cNvPr>
          <p:cNvGrpSpPr/>
          <p:nvPr/>
        </p:nvGrpSpPr>
        <p:grpSpPr>
          <a:xfrm>
            <a:off x="1242873" y="4065972"/>
            <a:ext cx="10110927" cy="645596"/>
            <a:chOff x="1242873" y="4429957"/>
            <a:chExt cx="10110927" cy="6455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D8B16-FF4D-4269-87FF-6010324EB738}"/>
                </a:ext>
              </a:extLst>
            </p:cNvPr>
            <p:cNvSpPr/>
            <p:nvPr/>
          </p:nvSpPr>
          <p:spPr>
            <a:xfrm>
              <a:off x="1242873" y="4429957"/>
              <a:ext cx="6525087" cy="6455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0F8C5D3-6877-4EC1-96F8-CC29275B86F6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7767960" y="4752755"/>
              <a:ext cx="123029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96377A-2241-4A56-9895-C0C913F1F23E}"/>
                </a:ext>
              </a:extLst>
            </p:cNvPr>
            <p:cNvSpPr txBox="1"/>
            <p:nvPr/>
          </p:nvSpPr>
          <p:spPr>
            <a:xfrm>
              <a:off x="8998258" y="4535879"/>
              <a:ext cx="2355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 dirty="0">
                  <a:latin typeface="Century" panose="02040604050505020304" pitchFamily="18" charset="0"/>
                </a:rPr>
                <a:t>Most Challenging!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DDEAEAD-52A1-443E-A187-7B3A553412C2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0A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66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Conclusion: Verify Hypothesis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515600" cy="43532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Machine learning in the form of FCN is a viable method for detecting structural edges in photographic images 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It performs better than classical algorithms such as the Canny Edge Detector in terms of discriminating relevant edges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model based on U-Net is shown to be the most promising architecture and has potential to be developed further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7A6C9-AD9F-4C6C-97D2-BCFDF691DADC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2EA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7264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Conclusion: Future Work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DC279B9-8260-4AF7-A32F-CF03698E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3554" y="20263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1BE473-ACD2-4556-BA10-10A522673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515600" cy="480218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Improve the model by finetuning some of the hyperparameters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Experiment with other optimisers and learning rates</a:t>
            </a:r>
          </a:p>
          <a:p>
            <a:pPr>
              <a:lnSpc>
                <a:spcPct val="120000"/>
              </a:lnSpc>
            </a:pPr>
            <a:r>
              <a:rPr lang="en-SG" dirty="0">
                <a:latin typeface="Century" panose="02040604050505020304" pitchFamily="18" charset="0"/>
              </a:rPr>
              <a:t>The current model is not excellent at identifying floor edges 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The dataset mostly contains images where the floor edges are hidden by objects and thus has a natural bias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The dataset can be expanded in the future to include more empty rooms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Some edges in the photographs are partially hidden behind objects and are broken into smaller segments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A robust algorithm to extrapolate broken line segments and reconstruct the original line is required in the future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E287F-08A4-4C79-B894-D45075629833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2EA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130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Introduction: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855563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Extraction of relevant structural edges has previously been done unsuccessfully with classical algorithms such as Canny Edge Finder 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These algorithms fail to distinguish between different types of edges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00B4-7E15-40F1-ABF2-A4ECE754A0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4" y="1805464"/>
            <a:ext cx="4928006" cy="3247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C8120F-A383-4E1A-BDE8-47822EB251F7}"/>
              </a:ext>
            </a:extLst>
          </p:cNvPr>
          <p:cNvSpPr txBox="1"/>
          <p:nvPr/>
        </p:nvSpPr>
        <p:spPr>
          <a:xfrm>
            <a:off x="996148" y="5606995"/>
            <a:ext cx="1019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latin typeface="Century" panose="02040604050505020304" pitchFamily="18" charset="0"/>
              </a:rPr>
              <a:t>An alternative method for extraction of structural edges is required.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A6D099-302F-4304-B457-7ECBBFA8E315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0A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85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Introduction: Objective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Machine learning is proposed as an alternative for detecting structural edges in photographic images</a:t>
            </a:r>
          </a:p>
          <a:p>
            <a:pPr>
              <a:lnSpc>
                <a:spcPct val="120000"/>
              </a:lnSpc>
            </a:pPr>
            <a:r>
              <a:rPr lang="en-SG" sz="2400" b="1" dirty="0">
                <a:latin typeface="Century" panose="02040604050505020304" pitchFamily="18" charset="0"/>
              </a:rPr>
              <a:t>The objective of this project is to establish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b="1" dirty="0">
                <a:latin typeface="Century" panose="02040604050505020304" pitchFamily="18" charset="0"/>
              </a:rPr>
              <a:t>whether machine learning is a viable solution to the challenge of extracting structural edges in photographs and, if so,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SG" sz="2000" b="1" dirty="0">
                <a:latin typeface="Century" panose="02040604050505020304" pitchFamily="18" charset="0"/>
              </a:rPr>
              <a:t>determine the neural network that is most suitable for performing this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1C686-65AB-442F-B498-909312B33778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0A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298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One form of machine learning is deep learning using neural networks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 two main image-processing neural networks are Convolutional Neural Networks (CNNs) and Fully-Convolutional Networks (FCNs)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CNNs generally have a linear output layer for classifying an entire image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FCNs have a convolutional output layer that attempts to classify each pixel in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09005-6BDA-42B1-82B7-74896EF3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69" y="4328921"/>
            <a:ext cx="4702061" cy="2098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19C63-EA66-49DF-AEB0-B71E876C95D1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606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FCNs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57694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FCNs can identify multiple objects in a single image as well as determine the location, size and shape of each object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This process is known as </a:t>
            </a:r>
            <a:r>
              <a:rPr lang="en-SG" sz="2400" b="1" dirty="0">
                <a:latin typeface="Century" panose="02040604050505020304" pitchFamily="18" charset="0"/>
              </a:rPr>
              <a:t>image segmentation</a:t>
            </a:r>
            <a:endParaRPr lang="en-SG" sz="2400" dirty="0">
              <a:latin typeface="Century" panose="020406040505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For the purposes of identifying the structural edges, FCNs are the more suitable choice</a:t>
            </a:r>
          </a:p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There are a few notable FCN architectures that are readily available:</a:t>
            </a:r>
          </a:p>
          <a:p>
            <a:pPr lvl="1">
              <a:lnSpc>
                <a:spcPct val="120000"/>
              </a:lnSpc>
            </a:pPr>
            <a:r>
              <a:rPr lang="en-SG" sz="2000" dirty="0" err="1">
                <a:latin typeface="Century" panose="02040604050505020304" pitchFamily="18" charset="0"/>
              </a:rPr>
              <a:t>SegNet</a:t>
            </a:r>
            <a:endParaRPr lang="en-SG" sz="2000" dirty="0">
              <a:latin typeface="Century" panose="020406040505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U-Net</a:t>
            </a:r>
          </a:p>
          <a:p>
            <a:pPr lvl="1">
              <a:lnSpc>
                <a:spcPct val="120000"/>
              </a:lnSpc>
            </a:pPr>
            <a:r>
              <a:rPr lang="en-SG" sz="2000" dirty="0" err="1">
                <a:latin typeface="Century" panose="02040604050505020304" pitchFamily="18" charset="0"/>
              </a:rPr>
              <a:t>DenseNet</a:t>
            </a:r>
            <a:endParaRPr lang="en-SG" sz="2000" dirty="0">
              <a:latin typeface="Century" panose="020406040505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Transfer Learning with pre-trained FCN-RESNET101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BD148-4EC5-4C0D-BCEB-28A6BC8AF8B8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393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</a:t>
            </a:r>
            <a:r>
              <a:rPr lang="en-SG" sz="4000" dirty="0" err="1">
                <a:latin typeface="Century" panose="02040604050505020304" pitchFamily="18" charset="0"/>
              </a:rPr>
              <a:t>SegNet</a:t>
            </a:r>
            <a:endParaRPr lang="en-SG" sz="4000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3743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 err="1">
                <a:latin typeface="Century" panose="02040604050505020304" pitchFamily="18" charset="0"/>
              </a:rPr>
              <a:t>SegNet</a:t>
            </a:r>
            <a:r>
              <a:rPr lang="en-SG" sz="2400" dirty="0">
                <a:latin typeface="Century" panose="02040604050505020304" pitchFamily="18" charset="0"/>
              </a:rPr>
              <a:t> uses cascading modules of encoders followed by cascading modules of decoders to extract key features from an image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Encoders consist of Convolution, Batch Normalization, </a:t>
            </a:r>
            <a:r>
              <a:rPr lang="en-SG" sz="2000" dirty="0" err="1">
                <a:latin typeface="Century" panose="02040604050505020304" pitchFamily="18" charset="0"/>
              </a:rPr>
              <a:t>ReLU</a:t>
            </a:r>
            <a:r>
              <a:rPr lang="en-SG" sz="2000" dirty="0">
                <a:latin typeface="Century" panose="02040604050505020304" pitchFamily="18" charset="0"/>
              </a:rPr>
              <a:t> (activation function) and Max Pool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Decoders consist of Max </a:t>
            </a:r>
            <a:r>
              <a:rPr lang="en-SG" sz="2000" dirty="0" err="1">
                <a:latin typeface="Century" panose="02040604050505020304" pitchFamily="18" charset="0"/>
              </a:rPr>
              <a:t>Unpool</a:t>
            </a:r>
            <a:r>
              <a:rPr lang="en-SG" sz="2000" dirty="0">
                <a:latin typeface="Century" panose="02040604050505020304" pitchFamily="18" charset="0"/>
              </a:rPr>
              <a:t>, Convolution, Batch Normalization and </a:t>
            </a:r>
            <a:r>
              <a:rPr lang="en-SG" sz="2000" dirty="0" err="1">
                <a:latin typeface="Century" panose="02040604050505020304" pitchFamily="18" charset="0"/>
              </a:rPr>
              <a:t>ReLU</a:t>
            </a:r>
            <a:endParaRPr lang="en-SG" sz="1600" dirty="0">
              <a:latin typeface="Century" panose="02040604050505020304" pitchFamily="18" charset="0"/>
            </a:endParaRPr>
          </a:p>
        </p:txBody>
      </p:sp>
      <p:pic>
        <p:nvPicPr>
          <p:cNvPr id="5" name="Picture 4" descr="arch_segnet">
            <a:extLst>
              <a:ext uri="{FF2B5EF4-FFF2-40B4-BE49-F238E27FC236}">
                <a16:creationId xmlns:a16="http://schemas.microsoft.com/office/drawing/2014/main" id="{66155C16-3D1C-4182-8EFB-6BEDACDDAB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52" y="4145874"/>
            <a:ext cx="7919695" cy="225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2B14D4-2B4F-4CA6-9093-CAFE1CEDF808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402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A7E1-58E6-49DB-A454-E8063A5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>
                <a:latin typeface="Century" panose="02040604050505020304" pitchFamily="18" charset="0"/>
              </a:rPr>
              <a:t>Literature Review: 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30D5-4B78-43DB-A989-22639540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630445" cy="442602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 dirty="0">
                <a:latin typeface="Century" panose="02040604050505020304" pitchFamily="18" charset="0"/>
              </a:rPr>
              <a:t>U-Net is similar to </a:t>
            </a:r>
            <a:r>
              <a:rPr lang="en-SG" sz="2400" dirty="0" err="1">
                <a:latin typeface="Century" panose="02040604050505020304" pitchFamily="18" charset="0"/>
              </a:rPr>
              <a:t>SegNet</a:t>
            </a:r>
            <a:r>
              <a:rPr lang="en-SG" sz="2400" dirty="0">
                <a:latin typeface="Century" panose="02040604050505020304" pitchFamily="18" charset="0"/>
              </a:rPr>
              <a:t> in many ways, but there are 2 key differences</a:t>
            </a: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It uses Transposed Convolution instead of Max </a:t>
            </a:r>
            <a:r>
              <a:rPr lang="en-SG" sz="2000" dirty="0" err="1">
                <a:latin typeface="Century" panose="02040604050505020304" pitchFamily="18" charset="0"/>
              </a:rPr>
              <a:t>Unpool</a:t>
            </a:r>
            <a:r>
              <a:rPr lang="en-SG" sz="2000" dirty="0">
                <a:latin typeface="Century" panose="02040604050505020304" pitchFamily="18" charset="0"/>
              </a:rPr>
              <a:t> for </a:t>
            </a:r>
            <a:r>
              <a:rPr lang="en-SG" sz="2000" dirty="0" err="1">
                <a:latin typeface="Century" panose="02040604050505020304" pitchFamily="18" charset="0"/>
              </a:rPr>
              <a:t>upsampling</a:t>
            </a:r>
            <a:endParaRPr lang="en-SG" sz="2000" dirty="0">
              <a:latin typeface="Century" panose="020406040505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SG" sz="2000" dirty="0">
                <a:latin typeface="Century" panose="02040604050505020304" pitchFamily="18" charset="0"/>
              </a:rPr>
              <a:t>The output from each encoder block is cloned and concatenated onto the input of the corresponding decoder block</a:t>
            </a:r>
            <a:endParaRPr lang="en-SG" sz="1600" dirty="0">
              <a:latin typeface="Century" panose="02040604050505020304" pitchFamily="18" charset="0"/>
            </a:endParaRPr>
          </a:p>
        </p:txBody>
      </p:sp>
      <p:pic>
        <p:nvPicPr>
          <p:cNvPr id="7" name="Picture 6" descr="arch_unet">
            <a:extLst>
              <a:ext uri="{FF2B5EF4-FFF2-40B4-BE49-F238E27FC236}">
                <a16:creationId xmlns:a16="http://schemas.microsoft.com/office/drawing/2014/main" id="{EACFE444-6F3A-4411-B9FF-1AB38EBA72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76" y="1690688"/>
            <a:ext cx="5698724" cy="44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907670-345E-4BF4-AB84-8EF2281E3909}"/>
              </a:ext>
            </a:extLst>
          </p:cNvPr>
          <p:cNvSpPr/>
          <p:nvPr/>
        </p:nvSpPr>
        <p:spPr>
          <a:xfrm>
            <a:off x="0" y="0"/>
            <a:ext cx="177553" cy="6858000"/>
          </a:xfrm>
          <a:prstGeom prst="rect">
            <a:avLst/>
          </a:prstGeom>
          <a:solidFill>
            <a:srgbClr val="103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8341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</TotalTime>
  <Words>1520</Words>
  <Application>Microsoft Office PowerPoint</Application>
  <PresentationFormat>Widescreen</PresentationFormat>
  <Paragraphs>204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Century</vt:lpstr>
      <vt:lpstr>Office Theme</vt:lpstr>
      <vt:lpstr>Detection of structural edges in photographic images of rooms using machine learning</vt:lpstr>
      <vt:lpstr>Contents</vt:lpstr>
      <vt:lpstr>Introduction: Background and Motivation</vt:lpstr>
      <vt:lpstr>Introduction: Challenge</vt:lpstr>
      <vt:lpstr>Introduction: Objective and Scope</vt:lpstr>
      <vt:lpstr>Literature Review: Overview</vt:lpstr>
      <vt:lpstr>Literature Review: FCNs</vt:lpstr>
      <vt:lpstr>Literature Review: SegNet</vt:lpstr>
      <vt:lpstr>Literature Review: U-Net</vt:lpstr>
      <vt:lpstr>Literature Review: DenseNet</vt:lpstr>
      <vt:lpstr>Literature Review: Transfer Learning</vt:lpstr>
      <vt:lpstr>Literature Review: Main Libraries</vt:lpstr>
      <vt:lpstr>Literature Review: Other Libraries</vt:lpstr>
      <vt:lpstr>Methodology: Overview</vt:lpstr>
      <vt:lpstr>Methodology: Data Labelling Challenges</vt:lpstr>
      <vt:lpstr>Methodology: Data Labelling</vt:lpstr>
      <vt:lpstr>Methodology: Loss functions</vt:lpstr>
      <vt:lpstr>Methodology: Data Augmentation</vt:lpstr>
      <vt:lpstr>Methodology: Data Augmentation</vt:lpstr>
      <vt:lpstr>Methodology: Data Processing</vt:lpstr>
      <vt:lpstr>Methodology: Model Training</vt:lpstr>
      <vt:lpstr>Results: Summary of Model Performance</vt:lpstr>
      <vt:lpstr>Results: Visualisation of Model Performance</vt:lpstr>
      <vt:lpstr>Results: Possible Explanation </vt:lpstr>
      <vt:lpstr>Results: Final Model based on U-Net</vt:lpstr>
      <vt:lpstr>Results: Varying edge types</vt:lpstr>
      <vt:lpstr>Results: Varying performance with epochs</vt:lpstr>
      <vt:lpstr>Results: Post-processing</vt:lpstr>
      <vt:lpstr>Results: Final Results</vt:lpstr>
      <vt:lpstr>Conclusion: Verify Hypothesis</vt:lpstr>
      <vt:lpstr>Conclusion: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edge detection of photographic images of rooms with machine learning</dc:title>
  <dc:creator>YAO Xinmeng</dc:creator>
  <cp:lastModifiedBy>YAO Xinmeng</cp:lastModifiedBy>
  <cp:revision>87</cp:revision>
  <dcterms:created xsi:type="dcterms:W3CDTF">2020-04-11T02:26:38Z</dcterms:created>
  <dcterms:modified xsi:type="dcterms:W3CDTF">2020-04-23T00:35:54Z</dcterms:modified>
</cp:coreProperties>
</file>